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274" r:id="rId3"/>
    <p:sldId id="381" r:id="rId4"/>
    <p:sldId id="364" r:id="rId5"/>
    <p:sldId id="365" r:id="rId6"/>
    <p:sldId id="384" r:id="rId7"/>
    <p:sldId id="329" r:id="rId8"/>
    <p:sldId id="330" r:id="rId9"/>
    <p:sldId id="375" r:id="rId10"/>
    <p:sldId id="370" r:id="rId11"/>
    <p:sldId id="349" r:id="rId12"/>
    <p:sldId id="322" r:id="rId13"/>
    <p:sldId id="382" r:id="rId14"/>
    <p:sldId id="383" r:id="rId15"/>
    <p:sldId id="325" r:id="rId16"/>
    <p:sldId id="352" r:id="rId17"/>
    <p:sldId id="355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DDF"/>
    <a:srgbClr val="F9FAE2"/>
    <a:srgbClr val="D7C195"/>
    <a:srgbClr val="D1B885"/>
    <a:srgbClr val="CEB37C"/>
    <a:srgbClr val="FF7C80"/>
    <a:srgbClr val="F5F7D5"/>
    <a:srgbClr val="AF8611"/>
    <a:srgbClr val="92CF23"/>
    <a:srgbClr val="9FDC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7476" autoAdjust="0"/>
  </p:normalViewPr>
  <p:slideViewPr>
    <p:cSldViewPr>
      <p:cViewPr varScale="1">
        <p:scale>
          <a:sx n="72" d="100"/>
          <a:sy n="72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2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B693976B-2E62-442C-AA7C-CCE65E914F29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4AE1795B-4A12-40B5-AA90-7249A570A8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/>
            </a:lvl1pPr>
          </a:lstStyle>
          <a:p>
            <a:fld id="{CB613CC1-1431-4038-9B36-04C269F8AE1A}" type="datetimeFigureOut">
              <a:rPr lang="en-US" smtClean="0"/>
              <a:pPr/>
              <a:t>4/3/2012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/>
            </a:lvl1pPr>
          </a:lstStyle>
          <a:p>
            <a:fld id="{01121023-559D-4FDE-8BC3-1C5092CFA6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CBE5-9621-45EA-A719-F639C352880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1023-559D-4FDE-8BC3-1C5092CFA63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Rachel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21023-559D-4FDE-8BC3-1C5092CFA63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dirty="0" smtClean="0"/>
              <a:t>Go over handout of three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6CBE5-9621-45EA-A719-F639C352880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6629400"/>
            <a:ext cx="883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4876800"/>
            <a:ext cx="13557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Arial" charset="0"/>
              </a:rPr>
              <a:t>Photos by Susie Fitzhugh</a:t>
            </a:r>
          </a:p>
        </p:txBody>
      </p:sp>
      <p:pic>
        <p:nvPicPr>
          <p:cNvPr id="6" name="Picture 11" descr="general_photos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562600"/>
            <a:ext cx="60960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5B808A-7416-4475-A344-A8FE4DFAFE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5F0B7D-A0DC-4CBF-AC10-E98879DCB10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152400"/>
            <a:ext cx="8763000" cy="0"/>
          </a:xfrm>
          <a:prstGeom prst="line">
            <a:avLst/>
          </a:prstGeom>
          <a:ln w="19050" cap="sq">
            <a:solidFill>
              <a:schemeClr val="accent1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92595A-34E0-48BE-A719-44E3E92A0F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D71D38-116A-43B1-9138-5ADE408D77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B224F7-C455-4FFD-92A0-E647BF1A58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B37CC1-B41E-42EC-A937-B94ACF16C39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A77748-638E-4A5D-A526-D6CE5ED206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35F8AF-ABF2-4683-A856-94ADCBEE88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BD015E-FA78-4CC0-B57B-55E1152166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PSLogoCol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562600"/>
            <a:ext cx="5953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8E77A8-6A0E-4EC4-888A-5F132CD3E6A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642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642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DAA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A8651B-FA09-4575-968B-92DB20B98A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" y="152400"/>
            <a:ext cx="8763000" cy="0"/>
          </a:xfrm>
          <a:prstGeom prst="line">
            <a:avLst/>
          </a:prstGeom>
          <a:ln w="19050" cap="sq">
            <a:solidFill>
              <a:srgbClr val="005DA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" y="6705600"/>
            <a:ext cx="8763000" cy="0"/>
          </a:xfrm>
          <a:prstGeom prst="line">
            <a:avLst/>
          </a:prstGeom>
          <a:ln w="19050" cap="sq">
            <a:solidFill>
              <a:srgbClr val="005DAA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5DAA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DAA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DAA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DAA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DAA"/>
          </a:solidFill>
          <a:latin typeface="Cambria" pitchFamily="18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37609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SPSBE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05400"/>
            <a:ext cx="7315200" cy="152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Building Excellence Presentation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Community Engagement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April 2012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4000" dirty="0" smtClean="0"/>
          </a:p>
          <a:p>
            <a:pPr eaLnBrk="1" hangingPunct="1">
              <a:lnSpc>
                <a:spcPct val="90000"/>
              </a:lnSpc>
            </a:pPr>
            <a:endParaRPr lang="en-US" sz="4000" dirty="0" smtClean="0"/>
          </a:p>
          <a:p>
            <a:pPr eaLnBrk="1" hangingPunct="1">
              <a:lnSpc>
                <a:spcPct val="90000"/>
              </a:lnSpc>
            </a:pPr>
            <a:endParaRPr lang="en-US" sz="4000" dirty="0" smtClean="0"/>
          </a:p>
        </p:txBody>
      </p:sp>
      <p:pic>
        <p:nvPicPr>
          <p:cNvPr id="13316" name="Picture 3" descr="general_photos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057400"/>
            <a:ext cx="7543800" cy="4068763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How past BEX/BTA funds, by region, have been spent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/>
            <a:r>
              <a:rPr lang="en-US" sz="2800" dirty="0" smtClean="0"/>
              <a:t>Key criteria used for determining project</a:t>
            </a:r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/>
            <a:r>
              <a:rPr lang="en-US" sz="2800" dirty="0" smtClean="0"/>
              <a:t>How the BEX IV levy funding works</a:t>
            </a:r>
          </a:p>
          <a:p>
            <a:pPr marL="514350" indent="-514350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60438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Before We Go Further … Some Additional Context</a:t>
            </a:r>
            <a:endParaRPr lang="en-US" b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http://inside.seattleschools.org/area/publicaffairs/logo/images/SPS_logo_2-colo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86400"/>
            <a:ext cx="60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5F8AF-ABF2-4683-A856-94ADCBEE88E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385" y="1189500"/>
            <a:ext cx="4480339" cy="521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171384" y="1145384"/>
            <a:ext cx="3277554" cy="20535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860000">
            <a:off x="2740514" y="2879059"/>
            <a:ext cx="3724977" cy="1268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2760000">
            <a:off x="4002956" y="4752045"/>
            <a:ext cx="2964434" cy="12416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 rot="-2100000">
            <a:off x="3281975" y="4059932"/>
            <a:ext cx="1509650" cy="27943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31806" y="1001028"/>
            <a:ext cx="2358190" cy="116955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 Region % </a:t>
            </a:r>
          </a:p>
          <a:p>
            <a:pPr algn="ctr"/>
            <a:r>
              <a:rPr lang="en-US" dirty="0" smtClean="0"/>
              <a:t>of Total</a:t>
            </a:r>
          </a:p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BEX &amp; BTA  I , II &amp; III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37%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616467"/>
            <a:ext cx="2514600" cy="116955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Central Region % </a:t>
            </a:r>
          </a:p>
          <a:p>
            <a:pPr algn="ctr"/>
            <a:r>
              <a:rPr lang="en-US" dirty="0" smtClean="0"/>
              <a:t>of Total</a:t>
            </a:r>
          </a:p>
          <a:p>
            <a:pPr algn="ctr"/>
            <a:r>
              <a:rPr lang="en-US" sz="1600" dirty="0" smtClean="0"/>
              <a:t>BEX &amp; BTA  I, II &amp; III</a:t>
            </a:r>
          </a:p>
          <a:p>
            <a:pPr algn="ctr"/>
            <a:r>
              <a:rPr lang="en-US" dirty="0" smtClean="0"/>
              <a:t>18%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83680" y="4616918"/>
            <a:ext cx="2407920" cy="116955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 East Region % </a:t>
            </a:r>
          </a:p>
          <a:p>
            <a:pPr lvl="0" algn="ctr"/>
            <a:r>
              <a:rPr lang="en-US" dirty="0" smtClean="0"/>
              <a:t>of Total</a:t>
            </a:r>
          </a:p>
          <a:p>
            <a:pPr lvl="0" algn="ctr"/>
            <a:r>
              <a:rPr lang="en-US" sz="1600" dirty="0" smtClean="0">
                <a:solidFill>
                  <a:prstClr val="black"/>
                </a:solidFill>
              </a:rPr>
              <a:t>BEX &amp; BTA  I, II &amp; III</a:t>
            </a:r>
          </a:p>
          <a:p>
            <a:pPr lvl="0"/>
            <a:r>
              <a:rPr lang="en-US" sz="1600" dirty="0" smtClean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23%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4605689"/>
            <a:ext cx="2425530" cy="116955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South West Region % </a:t>
            </a:r>
          </a:p>
          <a:p>
            <a:pPr algn="ctr"/>
            <a:r>
              <a:rPr lang="en-US" dirty="0" smtClean="0"/>
              <a:t>of Total</a:t>
            </a:r>
          </a:p>
          <a:p>
            <a:pPr algn="ctr"/>
            <a:r>
              <a:rPr lang="en-US" sz="1600" dirty="0" smtClean="0"/>
              <a:t>BEX &amp; BTA  I, II &amp; III</a:t>
            </a:r>
            <a:endParaRPr lang="en-US" dirty="0" smtClean="0"/>
          </a:p>
          <a:p>
            <a:pPr algn="ctr"/>
            <a:r>
              <a:rPr lang="en-US" dirty="0" smtClean="0"/>
              <a:t>22%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81000" y="0"/>
            <a:ext cx="8229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indent="-514350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Where We Have Spent Past BEX/BTA Funds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057400"/>
            <a:ext cx="7543800" cy="4373563"/>
          </a:xfrm>
        </p:spPr>
        <p:txBody>
          <a:bodyPr/>
          <a:lstStyle/>
          <a:p>
            <a:pPr marL="0" indent="0">
              <a:buNone/>
            </a:pPr>
            <a:endParaRPr lang="en-US" sz="1100" dirty="0" smtClean="0"/>
          </a:p>
          <a:p>
            <a:pPr marL="400050" lvl="1" indent="0">
              <a:buNone/>
            </a:pPr>
            <a:r>
              <a:rPr lang="en-US" dirty="0" smtClean="0"/>
              <a:t>Potential projects are selected using four important criteria:</a:t>
            </a:r>
          </a:p>
          <a:p>
            <a:pPr marL="400050" lvl="1" indent="0">
              <a:buNone/>
            </a:pPr>
            <a:endParaRPr lang="en-US" sz="2000" dirty="0" smtClean="0"/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  Health, safety and security</a:t>
            </a:r>
            <a:endParaRPr lang="en-US" sz="1100" dirty="0" smtClean="0"/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  Capacity</a:t>
            </a:r>
            <a:endParaRPr lang="en-US" sz="1100" dirty="0" smtClean="0"/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  Building condition </a:t>
            </a:r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  Minimize disruption to students; maximize   flexibility for program placement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33400"/>
            <a:ext cx="8534400" cy="1219200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Criteria for Determining Specific Projects Within BEX IV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http://inside.seattleschools.org/area/publicaffairs/logo/images/SPS_logo_2-colo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86400"/>
            <a:ext cx="60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/>
          <a:lstStyle/>
          <a:p>
            <a:pPr marL="0" indent="0">
              <a:buNone/>
            </a:pPr>
            <a:endParaRPr lang="en-US" sz="1100" dirty="0" smtClean="0"/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     The levy would replace the current six-year</a:t>
            </a:r>
          </a:p>
          <a:p>
            <a:pPr marL="400050" lvl="1" indent="0">
              <a:buNone/>
            </a:pPr>
            <a:r>
              <a:rPr lang="en-US" dirty="0" smtClean="0"/>
              <a:t>	BEXIII Levy (expires in 2013)</a:t>
            </a:r>
          </a:p>
          <a:p>
            <a:pPr marL="400050" lvl="1" indent="0">
              <a:buFont typeface="Arial" pitchFamily="34" charset="0"/>
              <a:buChar char="•"/>
            </a:pPr>
            <a:endParaRPr lang="en-US" sz="1200" dirty="0" smtClean="0"/>
          </a:p>
          <a:p>
            <a:pPr marL="400050" lvl="1" indent="0">
              <a:buFont typeface="Arial" pitchFamily="34" charset="0"/>
              <a:buChar char="•"/>
            </a:pPr>
            <a:r>
              <a:rPr lang="en-US" dirty="0" smtClean="0"/>
              <a:t>     Taxes would be collected over a six-year period 	starting in 2014 and ending in 2020</a:t>
            </a:r>
          </a:p>
          <a:p>
            <a:pPr marL="400050" lvl="1" indent="0">
              <a:buFont typeface="Arial" pitchFamily="34" charset="0"/>
              <a:buChar char="•"/>
            </a:pPr>
            <a:endParaRPr lang="en-US" sz="1100" dirty="0" smtClean="0"/>
          </a:p>
          <a:p>
            <a:pPr marL="400050" lvl="1" indent="0">
              <a:buFont typeface="Arial" pitchFamily="34" charset="0"/>
              <a:buChar char="•"/>
            </a:pPr>
            <a:r>
              <a:rPr lang="en-US" smtClean="0"/>
              <a:t>     Unlike </a:t>
            </a:r>
            <a:r>
              <a:rPr lang="en-US" dirty="0" smtClean="0"/>
              <a:t>bonds, a capital levy does not incur any 	interest expense; it’s ‘cash as you go’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60438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How BEX IV Works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http://inside.seattleschools.org/area/publicaffairs/logo/images/SPS_logo_2-colo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86400"/>
            <a:ext cx="60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Homeowner cost based on 2011 average home value = $453,000*</a:t>
            </a:r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					Annual Cost 	     Additional cost</a:t>
            </a:r>
          </a:p>
          <a:p>
            <a:pPr marL="0" indent="0">
              <a:buNone/>
            </a:pPr>
            <a:r>
              <a:rPr lang="en-US" sz="2000" dirty="0" smtClean="0"/>
              <a:t>					</a:t>
            </a:r>
            <a:r>
              <a:rPr lang="en-US" sz="2000" u="sng" dirty="0" smtClean="0"/>
              <a:t>per homeowner</a:t>
            </a:r>
            <a:r>
              <a:rPr lang="en-US" sz="2000" dirty="0" smtClean="0"/>
              <a:t>	          </a:t>
            </a:r>
            <a:r>
              <a:rPr lang="en-US" sz="2000" u="sng" dirty="0" smtClean="0"/>
              <a:t>Per Year</a:t>
            </a:r>
          </a:p>
          <a:p>
            <a:pPr marL="0" indent="0">
              <a:buNone/>
            </a:pPr>
            <a:r>
              <a:rPr lang="en-US" sz="2400" dirty="0" smtClean="0"/>
              <a:t>BEX III Current - $490M		    $317			0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Option 1:  BEX IV - $528M		    </a:t>
            </a:r>
            <a:r>
              <a:rPr lang="en-US" sz="2400" smtClean="0"/>
              <a:t>$321</a:t>
            </a:r>
            <a:r>
              <a:rPr lang="en-US" sz="2400" dirty="0" smtClean="0"/>
              <a:t>		           $4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Option 2:  BEX IV - $700M		    $426		          $109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400" dirty="0" smtClean="0"/>
              <a:t>Option 3:  BEX IV - $892M		    $542          	          $225</a:t>
            </a:r>
            <a:endParaRPr lang="en-US" sz="1400" i="1" dirty="0" smtClean="0"/>
          </a:p>
          <a:p>
            <a:pPr marL="400050" lvl="1" indent="0">
              <a:buNone/>
            </a:pPr>
            <a:endParaRPr lang="en-US" sz="1400" i="1" dirty="0" smtClean="0"/>
          </a:p>
          <a:p>
            <a:pPr marL="400050" lvl="1" indent="0">
              <a:buNone/>
            </a:pPr>
            <a:r>
              <a:rPr lang="en-US" sz="1400" i="1" dirty="0" smtClean="0"/>
              <a:t>*$453,000 is 2011 average residential value for Seattle School District as stated in the 2012 King County Assessor’s Annual Report</a:t>
            </a:r>
            <a:endParaRPr lang="en-US" dirty="0" smtClean="0"/>
          </a:p>
          <a:p>
            <a:pPr marL="0" indent="0">
              <a:buNone/>
            </a:pPr>
            <a:endParaRPr lang="en-US" sz="1600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+mn-lt"/>
              </a:rPr>
              <a:t>BEX IV Levy – What Would It Cost?</a:t>
            </a:r>
            <a:r>
              <a:rPr lang="en-US" sz="1400" b="0" dirty="0" smtClean="0">
                <a:latin typeface="+mn-lt"/>
              </a:rPr>
              <a:t/>
            </a:r>
            <a:br>
              <a:rPr lang="en-US" sz="1400" b="0" dirty="0" smtClean="0">
                <a:latin typeface="+mn-lt"/>
              </a:rPr>
            </a:br>
            <a:r>
              <a:rPr lang="en-US" sz="1400" b="0" i="1" dirty="0" smtClean="0">
                <a:solidFill>
                  <a:srgbClr val="FF0000"/>
                </a:solidFill>
              </a:rPr>
              <a:t> </a:t>
            </a:r>
            <a:r>
              <a:rPr lang="en-US" sz="1600" b="0" i="1" dirty="0" smtClean="0">
                <a:solidFill>
                  <a:schemeClr val="tx2"/>
                </a:solidFill>
              </a:rPr>
              <a:t>Note:  figures below are estimated based on preliminary data; for illustration purposes only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4495800"/>
          </a:xfrm>
        </p:spPr>
        <p:txBody>
          <a:bodyPr/>
          <a:lstStyle/>
          <a:p>
            <a:pPr marL="63500" indent="-63500">
              <a:buNone/>
            </a:pPr>
            <a:r>
              <a:rPr lang="en-US" sz="2600" u="sng" dirty="0" smtClean="0"/>
              <a:t>Option 1</a:t>
            </a:r>
            <a:r>
              <a:rPr lang="en-US" sz="2600" dirty="0" smtClean="0"/>
              <a:t>:  does not eliminate homeroom portables</a:t>
            </a:r>
          </a:p>
          <a:p>
            <a:pPr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u="sng" dirty="0" smtClean="0"/>
              <a:t>Option 2</a:t>
            </a:r>
            <a:r>
              <a:rPr lang="en-US" sz="2600" dirty="0" smtClean="0"/>
              <a:t>:  cuts down homeroom portables at elementary 	       level by almost half</a:t>
            </a:r>
          </a:p>
          <a:p>
            <a:pPr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600" u="sng" dirty="0" smtClean="0"/>
              <a:t>Option 3</a:t>
            </a:r>
            <a:r>
              <a:rPr lang="en-US" sz="2600" dirty="0" smtClean="0"/>
              <a:t>:  eliminates most portables in grades K-8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8362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BEX IV – Three Options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3353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 smtClean="0">
                <a:solidFill>
                  <a:schemeClr val="tx2"/>
                </a:solidFill>
                <a:cs typeface="Arial" pitchFamily="34" charset="0"/>
              </a:rPr>
              <a:t>Addresses capacity needs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9600" y="6264275"/>
            <a:ext cx="457200" cy="365125"/>
          </a:xfrm>
        </p:spPr>
        <p:txBody>
          <a:bodyPr/>
          <a:lstStyle/>
          <a:p>
            <a:fld id="{8092595A-34E0-48BE-A719-44E3E92A0F8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5334000" cy="620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Oval 40"/>
          <p:cNvSpPr/>
          <p:nvPr/>
        </p:nvSpPr>
        <p:spPr>
          <a:xfrm>
            <a:off x="3657600" y="1447800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72000" y="1447800"/>
            <a:ext cx="152400" cy="152400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657600" y="4953000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05400" y="4774722"/>
            <a:ext cx="152400" cy="152400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4800600" y="990600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4267200" y="1295400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3429000" y="4648200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4352026" y="5164348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5562600" y="53340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5207000" y="3441700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5791200" y="5715000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572000" y="2286000"/>
            <a:ext cx="152400" cy="1524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6248400" y="1905000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5334000" y="685800"/>
            <a:ext cx="152400" cy="152400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5105400" y="1676400"/>
            <a:ext cx="152400" cy="152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3817160" y="5270738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782681" y="5451892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4675517" y="3204714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784730" y="1116874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45852" y="0"/>
            <a:ext cx="8212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5DAA"/>
                </a:solidFill>
                <a:latin typeface="Arial" pitchFamily="34" charset="0"/>
                <a:cs typeface="Arial" pitchFamily="34" charset="0"/>
              </a:rPr>
              <a:t>Schools Affected by Major Projects in BEX IV Options</a:t>
            </a:r>
          </a:p>
        </p:txBody>
      </p:sp>
      <p:sp>
        <p:nvSpPr>
          <p:cNvPr id="64" name="Oval 63"/>
          <p:cNvSpPr/>
          <p:nvPr/>
        </p:nvSpPr>
        <p:spPr>
          <a:xfrm>
            <a:off x="5299495" y="3812036"/>
            <a:ext cx="152400" cy="152400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3678213" y="6125878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799528" y="1691328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410251" y="3274872"/>
            <a:ext cx="152400" cy="152400"/>
          </a:xfrm>
          <a:prstGeom prst="ellipse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334000" y="3276600"/>
            <a:ext cx="152400" cy="152400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5409850" y="3521120"/>
            <a:ext cx="152400" cy="152400"/>
          </a:xfrm>
          <a:prstGeom prst="ellipse">
            <a:avLst/>
          </a:prstGeom>
          <a:solidFill>
            <a:srgbClr val="FFC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5334000" y="3526466"/>
            <a:ext cx="152400" cy="152400"/>
          </a:xfrm>
          <a:prstGeom prst="ellipse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4563046" y="1651873"/>
            <a:ext cx="152400" cy="152400"/>
          </a:xfrm>
          <a:prstGeom prst="ellipse">
            <a:avLst/>
          </a:prstGeom>
          <a:solidFill>
            <a:srgbClr val="FFFF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29199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Your Feedback</a:t>
            </a:r>
          </a:p>
          <a:p>
            <a:pPr marL="1314450" lvl="2" indent="-514350"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en-US" dirty="0" smtClean="0"/>
              <a:t>Which option, without changes, most closely represents what you believe is the best way to go?</a:t>
            </a:r>
          </a:p>
          <a:p>
            <a:pPr marL="1314450" lvl="2" indent="-514350"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en-US" dirty="0" smtClean="0"/>
              <a:t>Are there any changes you would make to strengthen your preferred option?</a:t>
            </a:r>
          </a:p>
          <a:p>
            <a:pPr marL="1314450" lvl="2" indent="-514350"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en-US" dirty="0" smtClean="0"/>
              <a:t>After seeing costs, what is your initial level of support for each option?</a:t>
            </a:r>
            <a:endParaRPr lang="en-US" sz="2400" dirty="0" smtClean="0"/>
          </a:p>
          <a:p>
            <a:pPr marL="514350" indent="-514350" algn="ctr">
              <a:buNone/>
            </a:pPr>
            <a:r>
              <a:rPr lang="en-US" i="1" dirty="0" smtClean="0">
                <a:solidFill>
                  <a:schemeClr val="tx2"/>
                </a:solidFill>
              </a:rPr>
              <a:t>Complete our </a:t>
            </a:r>
            <a:r>
              <a:rPr lang="en-US" i="1" dirty="0" smtClean="0">
                <a:solidFill>
                  <a:schemeClr val="tx2"/>
                </a:solidFill>
              </a:rPr>
              <a:t>survey tonight or online at:</a:t>
            </a:r>
            <a:endParaRPr lang="en-US" i="1" dirty="0" smtClean="0">
              <a:solidFill>
                <a:schemeClr val="tx2"/>
              </a:solidFill>
            </a:endParaRPr>
          </a:p>
          <a:p>
            <a:pPr marL="514350" indent="-514350" algn="ctr">
              <a:buNone/>
            </a:pPr>
            <a:r>
              <a:rPr lang="en-US" sz="2400" i="1" dirty="0" smtClean="0">
                <a:solidFill>
                  <a:srgbClr val="1F497D"/>
                </a:solidFill>
                <a:hlinkClick r:id="rId2"/>
              </a:rPr>
              <a:t>http://bit.ly/SPSBEX</a:t>
            </a:r>
            <a:endParaRPr lang="en-US" sz="2400" i="1" dirty="0" smtClean="0">
              <a:solidFill>
                <a:srgbClr val="1F497D"/>
              </a:solidFill>
            </a:endParaRPr>
          </a:p>
          <a:p>
            <a:pPr marL="514350" indent="-514350" algn="ctr">
              <a:buNone/>
            </a:pPr>
            <a:endParaRPr lang="en-US" sz="2400" i="1" dirty="0" smtClean="0">
              <a:solidFill>
                <a:srgbClr val="1F497D"/>
              </a:solidFill>
            </a:endParaRPr>
          </a:p>
          <a:p>
            <a:pPr marL="514350" indent="-514350" algn="ctr">
              <a:buNone/>
            </a:pPr>
            <a:endParaRPr lang="en-US" sz="2000" i="1" dirty="0" smtClean="0">
              <a:solidFill>
                <a:srgbClr val="1F497D"/>
              </a:solidFill>
            </a:endParaRPr>
          </a:p>
          <a:p>
            <a:pPr marL="514350" indent="-514350" algn="ctr">
              <a:buNone/>
            </a:pPr>
            <a:endParaRPr lang="en-US" sz="2000" i="1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86400"/>
          </a:xfrm>
        </p:spPr>
        <p:txBody>
          <a:bodyPr/>
          <a:lstStyle/>
          <a:p>
            <a:pPr marL="457200" indent="-45720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dirty="0" smtClean="0"/>
              <a:t>Tonight we will share:</a:t>
            </a:r>
          </a:p>
          <a:p>
            <a:pPr marL="457200" indent="-457200">
              <a:spcBef>
                <a:spcPts val="1000"/>
              </a:spcBef>
              <a:spcAft>
                <a:spcPts val="1000"/>
              </a:spcAft>
            </a:pPr>
            <a:r>
              <a:rPr lang="en-US" sz="2000" dirty="0" smtClean="0"/>
              <a:t>Our current situation on safety, enrollment growth, capacity and building condition in our schools</a:t>
            </a:r>
          </a:p>
          <a:p>
            <a:pPr marL="457200" indent="-457200">
              <a:spcBef>
                <a:spcPts val="1000"/>
              </a:spcBef>
              <a:spcAft>
                <a:spcPts val="1000"/>
              </a:spcAft>
            </a:pPr>
            <a:r>
              <a:rPr lang="en-US" sz="2000" dirty="0" smtClean="0"/>
              <a:t>Our </a:t>
            </a:r>
            <a:r>
              <a:rPr lang="en-US" sz="2000" i="1" u="sng" dirty="0" smtClean="0"/>
              <a:t>preliminary</a:t>
            </a:r>
            <a:r>
              <a:rPr lang="en-US" sz="2000" dirty="0" smtClean="0"/>
              <a:t> options for projects funded which would be funded through our next Building Excellence (BEX) levy</a:t>
            </a: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 dirty="0" smtClean="0"/>
              <a:t>We will conclude by asking you about three things:</a:t>
            </a:r>
          </a:p>
          <a:p>
            <a:pPr marL="1314450" lvl="2" indent="-514350"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Which option, without changes, most closely represents what you believe is the best way to go?</a:t>
            </a:r>
          </a:p>
          <a:p>
            <a:pPr marL="1314450" lvl="2" indent="-514350"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Are there any changes you would make to strengthen your preferred option?</a:t>
            </a:r>
          </a:p>
          <a:p>
            <a:pPr marL="1314450" lvl="2" indent="-514350"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After seeing costs, what is your initial level of support for each option?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Tonight’s Agenda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http://inside.seattleschools.org/area/publicaffairs/logo/images/SPS_logo_2-color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562600"/>
            <a:ext cx="60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73563"/>
          </a:xfrm>
        </p:spPr>
        <p:txBody>
          <a:bodyPr/>
          <a:lstStyle/>
          <a:p>
            <a:pPr marL="514350" indent="-514350"/>
            <a:r>
              <a:rPr lang="en-US" sz="2000" dirty="0" smtClean="0"/>
              <a:t>A 25-member Facilities and Capacity Management Advisory Committee (FACMAC) has been reviewing enrollment and school capacity data to advise the Superintendent</a:t>
            </a:r>
          </a:p>
          <a:p>
            <a:pPr marL="514350" indent="-51435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 BEX Oversight Committee advises the Board on construction related projects and finances</a:t>
            </a:r>
          </a:p>
          <a:p>
            <a:pPr marL="514350" indent="-514350"/>
            <a:r>
              <a:rPr lang="en-US" sz="2000" dirty="0" smtClean="0"/>
              <a:t>Community input will be sought via public meetings and surveys during April and September (SEPA public </a:t>
            </a:r>
            <a:r>
              <a:rPr lang="en-US" sz="2000" smtClean="0"/>
              <a:t>meeting April 11)</a:t>
            </a:r>
            <a:endParaRPr lang="en-US" sz="2000" dirty="0" smtClean="0"/>
          </a:p>
          <a:p>
            <a:pPr marL="514350" indent="-51435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Additional planning information (updated enrollment projections, program recommendations) by June</a:t>
            </a:r>
          </a:p>
          <a:p>
            <a:pPr marL="514350" indent="-514350"/>
            <a:r>
              <a:rPr lang="en-US" sz="2000" dirty="0" smtClean="0"/>
              <a:t>The School Board votes on the final list of projects in October 2012</a:t>
            </a:r>
          </a:p>
          <a:p>
            <a:pPr marL="514350" indent="-514350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BEX IV Levy Vote:  February 2013</a:t>
            </a:r>
          </a:p>
          <a:p>
            <a:pPr marL="514350" indent="-514350"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 startAt="3"/>
            </a:pPr>
            <a:endParaRPr lang="en-US" sz="11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/>
            </a:r>
            <a:br>
              <a:rPr lang="en-US" b="0" dirty="0" smtClean="0">
                <a:latin typeface="+mn-lt"/>
              </a:rPr>
            </a:br>
            <a:r>
              <a:rPr lang="en-US" b="0" dirty="0" smtClean="0">
                <a:latin typeface="+mn-lt"/>
              </a:rPr>
              <a:t>The BEX IV Levy Process</a:t>
            </a:r>
            <a:br>
              <a:rPr lang="en-US" b="0" dirty="0" smtClean="0">
                <a:latin typeface="+mn-lt"/>
              </a:rPr>
            </a:b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http://inside.seattleschools.org/area/publicaffairs/logo/images/SPS_logo_2-colo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86400"/>
            <a:ext cx="60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73563"/>
          </a:xfrm>
        </p:spPr>
        <p:txBody>
          <a:bodyPr/>
          <a:lstStyle/>
          <a:p>
            <a:pPr marL="514350" indent="-514350"/>
            <a:r>
              <a:rPr lang="en-US" sz="2800" dirty="0" smtClean="0"/>
              <a:t>Seattle Public School District is growing!</a:t>
            </a:r>
          </a:p>
          <a:p>
            <a:pPr marL="514350" indent="-51435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Current projections show between 1,000 to 1,500 additional students per year</a:t>
            </a:r>
          </a:p>
          <a:p>
            <a:pPr marL="514350" indent="-514350"/>
            <a:r>
              <a:rPr lang="en-US" sz="2800" dirty="0" smtClean="0"/>
              <a:t>We’re especially crowded in the north and southwest regions of our district</a:t>
            </a:r>
          </a:p>
          <a:p>
            <a:pPr marL="514350" indent="-514350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We need to address this capacity issue by reopening closed schools, remodeling existing schools, and building new schools</a:t>
            </a:r>
          </a:p>
          <a:p>
            <a:pPr marL="514350" indent="-514350"/>
            <a:r>
              <a:rPr lang="en-US" sz="2800" dirty="0" smtClean="0"/>
              <a:t>Previous community feedback has included “reduce portable use” as a long term solution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60438"/>
          </a:xfrm>
        </p:spPr>
        <p:txBody>
          <a:bodyPr/>
          <a:lstStyle/>
          <a:p>
            <a:r>
              <a:rPr lang="en-US" b="0" dirty="0" smtClean="0">
                <a:latin typeface="+mn-lt"/>
              </a:rPr>
              <a:t>The Current Situation</a:t>
            </a:r>
            <a:endParaRPr lang="en-US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http://inside.seattleschools.org/area/publicaffairs/logo/images/SPS_logo_2-colo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86400"/>
            <a:ext cx="60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837635" name="Title 1"/>
          <p:cNvSpPr>
            <a:spLocks/>
          </p:cNvSpPr>
          <p:nvPr/>
        </p:nvSpPr>
        <p:spPr bwMode="auto">
          <a:xfrm>
            <a:off x="609600" y="51412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lang="en-US" sz="4200" dirty="0" smtClean="0">
                <a:solidFill>
                  <a:srgbClr val="005DAA"/>
                </a:solidFill>
                <a:latin typeface="Arial" pitchFamily="34" charset="0"/>
                <a:ea typeface="+mj-ea"/>
                <a:cs typeface="Arial" pitchFamily="34" charset="0"/>
              </a:rPr>
              <a:t>2010 </a:t>
            </a:r>
            <a:r>
              <a:rPr lang="en-US" sz="4200" dirty="0" smtClean="0">
                <a:solidFill>
                  <a:srgbClr val="005DAA"/>
                </a:solidFill>
                <a:latin typeface="Arial" pitchFamily="34" charset="0"/>
                <a:ea typeface="+mj-ea"/>
                <a:cs typeface="Arial" pitchFamily="34" charset="0"/>
              </a:rPr>
              <a:t>vs</a:t>
            </a:r>
            <a:r>
              <a:rPr lang="en-US" sz="4200" dirty="0" smtClean="0">
                <a:solidFill>
                  <a:srgbClr val="005DAA"/>
                </a:solidFill>
                <a:latin typeface="Arial" pitchFamily="34" charset="0"/>
                <a:ea typeface="+mj-ea"/>
                <a:cs typeface="Arial" pitchFamily="34" charset="0"/>
              </a:rPr>
              <a:t>. 2011 Enrollment</a:t>
            </a:r>
            <a:endParaRPr lang="en-US" sz="4200" dirty="0">
              <a:solidFill>
                <a:srgbClr val="005DAA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715000"/>
            <a:ext cx="7044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Adjusted October headcounts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199" y="1676401"/>
          <a:ext cx="6248401" cy="3928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055"/>
                <a:gridCol w="1706496"/>
                <a:gridCol w="1798385"/>
                <a:gridCol w="1496465"/>
              </a:tblGrid>
              <a:tr h="131753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Grades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2010-11 Enrollment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2011-12 Enrollment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Change from </a:t>
                      </a:r>
                    </a:p>
                    <a:p>
                      <a:pPr algn="ctr"/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 anchor="b"/>
                </a:tc>
              </a:tr>
              <a:tr h="5956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24,104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24,958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+854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552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9,603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9,986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+383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6105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9-12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13,301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13,552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+251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4952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Total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47,008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48,496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>
                          <a:solidFill>
                            <a:schemeClr val="tx1"/>
                          </a:solidFill>
                        </a:rPr>
                        <a:t>+1,488</a:t>
                      </a:r>
                      <a:endParaRPr lang="en-US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5F8AF-ABF2-4683-A856-94ADCBEE88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533400" y="228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Extended District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5DAA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Enrollment Projections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005DAA"/>
                </a:solidFill>
                <a:latin typeface="Arial" pitchFamily="34" charset="0"/>
                <a:ea typeface="+mj-ea"/>
                <a:cs typeface="Arial" pitchFamily="34" charset="0"/>
              </a:rPr>
              <a:t>SPS and Les Kendrick (consultant)</a:t>
            </a:r>
            <a:endParaRPr kumimoji="0" lang="en-US" sz="2800" i="0" u="none" strike="noStrike" kern="1200" cap="none" spc="0" normalizeH="0" baseline="0" noProof="0" dirty="0" smtClean="0">
              <a:ln>
                <a:noFill/>
              </a:ln>
              <a:solidFill>
                <a:srgbClr val="005DAA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543800" cy="5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92595A-34E0-48BE-A719-44E3E92A0F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5DAA"/>
                </a:solidFill>
                <a:latin typeface="Arial" pitchFamily="34" charset="0"/>
                <a:cs typeface="Arial" pitchFamily="34" charset="0"/>
              </a:rPr>
              <a:t>Additional Seats Needed by 2020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5DAA"/>
                </a:solidFill>
                <a:latin typeface="Arial" pitchFamily="34" charset="0"/>
                <a:cs typeface="Arial" pitchFamily="34" charset="0"/>
              </a:rPr>
              <a:t>Elementary Level</a:t>
            </a:r>
            <a:endParaRPr lang="en-US" sz="2800" dirty="0">
              <a:solidFill>
                <a:srgbClr val="005D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324600"/>
            <a:ext cx="3831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 Negative numbers indicate excess capacity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13" y="1184275"/>
            <a:ext cx="72421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5F8AF-ABF2-4683-A856-94ADCBEE88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5DAA"/>
                </a:solidFill>
                <a:latin typeface="Arial" pitchFamily="34" charset="0"/>
                <a:cs typeface="Arial" pitchFamily="34" charset="0"/>
              </a:rPr>
              <a:t>Additional Seats Needed by 2020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5DAA"/>
                </a:solidFill>
                <a:latin typeface="Arial" pitchFamily="34" charset="0"/>
                <a:cs typeface="Arial" pitchFamily="34" charset="0"/>
              </a:rPr>
              <a:t>Middle School Level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i="1" dirty="0">
              <a:solidFill>
                <a:srgbClr val="005DA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6324600"/>
            <a:ext cx="3831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 Negative numbers indicate excess capacity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0913" y="1184275"/>
            <a:ext cx="72421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5F8AF-ABF2-4683-A856-94ADCBEE88E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6"/>
          <p:cNvSpPr txBox="1">
            <a:spLocks/>
          </p:cNvSpPr>
          <p:nvPr/>
        </p:nvSpPr>
        <p:spPr>
          <a:xfrm>
            <a:off x="0" y="22860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5DAA"/>
                </a:solidFill>
                <a:latin typeface="Arial" pitchFamily="34" charset="0"/>
                <a:cs typeface="Arial" pitchFamily="34" charset="0"/>
              </a:rPr>
              <a:t>Additional Seats Needed by 2020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005DAA"/>
                </a:solidFill>
                <a:latin typeface="Arial" pitchFamily="34" charset="0"/>
                <a:cs typeface="Arial" pitchFamily="34" charset="0"/>
              </a:rPr>
              <a:t>High School Level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i="1" dirty="0">
              <a:solidFill>
                <a:srgbClr val="005DA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3598" y="1498600"/>
            <a:ext cx="7133602" cy="463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5609</TotalTime>
  <Words>640</Words>
  <Application>Microsoft Office PowerPoint</Application>
  <PresentationFormat>On-screen Show (4:3)</PresentationFormat>
  <Paragraphs>158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2009PPTTemplate</vt:lpstr>
      <vt:lpstr>Slide 1</vt:lpstr>
      <vt:lpstr>Tonight’s Agenda</vt:lpstr>
      <vt:lpstr> The BEX IV Levy Process </vt:lpstr>
      <vt:lpstr>The Current Situation</vt:lpstr>
      <vt:lpstr> </vt:lpstr>
      <vt:lpstr>Slide 6</vt:lpstr>
      <vt:lpstr>Slide 7</vt:lpstr>
      <vt:lpstr>Slide 8</vt:lpstr>
      <vt:lpstr>Slide 9</vt:lpstr>
      <vt:lpstr>Before We Go Further … Some Additional Context</vt:lpstr>
      <vt:lpstr>Slide 11</vt:lpstr>
      <vt:lpstr>Criteria for Determining Specific Projects Within BEX IV</vt:lpstr>
      <vt:lpstr>How BEX IV Works</vt:lpstr>
      <vt:lpstr>BEX IV Levy – What Would It Cost?  Note:  figures below are estimated based on preliminary data; for illustration purposes only</vt:lpstr>
      <vt:lpstr>BEX IV – Three Options</vt:lpstr>
      <vt:lpstr>Slide 16</vt:lpstr>
      <vt:lpstr>Slide 17</vt:lpstr>
    </vt:vector>
  </TitlesOfParts>
  <Company>Seattle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CLRichardson2</dc:creator>
  <cp:lastModifiedBy>larogers1</cp:lastModifiedBy>
  <cp:revision>596</cp:revision>
  <dcterms:created xsi:type="dcterms:W3CDTF">2012-04-01T21:30:29Z</dcterms:created>
  <dcterms:modified xsi:type="dcterms:W3CDTF">2012-04-03T18:44:19Z</dcterms:modified>
</cp:coreProperties>
</file>